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3"/>
  </p:notesMasterIdLst>
  <p:handoutMasterIdLst>
    <p:handoutMasterId r:id="rId34"/>
  </p:handoutMasterIdLst>
  <p:sldIdLst>
    <p:sldId id="603" r:id="rId8"/>
    <p:sldId id="2340" r:id="rId9"/>
    <p:sldId id="739" r:id="rId10"/>
    <p:sldId id="2573" r:id="rId11"/>
    <p:sldId id="2557" r:id="rId12"/>
    <p:sldId id="2556" r:id="rId13"/>
    <p:sldId id="2574" r:id="rId14"/>
    <p:sldId id="2582" r:id="rId15"/>
    <p:sldId id="2565" r:id="rId16"/>
    <p:sldId id="2558" r:id="rId17"/>
    <p:sldId id="2575" r:id="rId18"/>
    <p:sldId id="2559" r:id="rId19"/>
    <p:sldId id="2576" r:id="rId20"/>
    <p:sldId id="2560" r:id="rId21"/>
    <p:sldId id="2577" r:id="rId22"/>
    <p:sldId id="2561" r:id="rId23"/>
    <p:sldId id="2562" r:id="rId24"/>
    <p:sldId id="2578" r:id="rId25"/>
    <p:sldId id="2563" r:id="rId26"/>
    <p:sldId id="2580" r:id="rId27"/>
    <p:sldId id="2581" r:id="rId28"/>
    <p:sldId id="2579" r:id="rId29"/>
    <p:sldId id="2470" r:id="rId30"/>
    <p:sldId id="2564" r:id="rId31"/>
    <p:sldId id="582" r:id="rId3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2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2024/2/7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js.langchain.com/docs/" TargetMode="External"/><Relationship Id="rId13" Type="http://schemas.openxmlformats.org/officeDocument/2006/relationships/hyperlink" Target="https://www.pinecone.io/learn/series/faiss/faiss-tutorial/" TargetMode="External"/><Relationship Id="rId18" Type="http://schemas.openxmlformats.org/officeDocument/2006/relationships/hyperlink" Target="https://www.pinecone.io/" TargetMode="External"/><Relationship Id="rId3" Type="http://schemas.openxmlformats.org/officeDocument/2006/relationships/hyperlink" Target="https://www.bilibili.com/video/BV1BM4y177Dk" TargetMode="External"/><Relationship Id="rId21" Type="http://schemas.openxmlformats.org/officeDocument/2006/relationships/hyperlink" Target="https://github.com/weaviate/weaviate" TargetMode="External"/><Relationship Id="rId7" Type="http://schemas.openxmlformats.org/officeDocument/2006/relationships/hyperlink" Target="https://www.anthropic.com/index/100k-context-windows" TargetMode="External"/><Relationship Id="rId12" Type="http://schemas.openxmlformats.org/officeDocument/2006/relationships/hyperlink" Target="https://www.youtube.com/watch?v=QvKMwLjdK-s&amp;t=168s&amp;ab_channel=JamesBriggs" TargetMode="External"/><Relationship Id="rId17" Type="http://schemas.openxmlformats.org/officeDocument/2006/relationships/hyperlink" Target="https://github.com/milvus-io/milvus" TargetMode="External"/><Relationship Id="rId2" Type="http://schemas.openxmlformats.org/officeDocument/2006/relationships/hyperlink" Target="https://www.bilibili.com/video/BV11a4y1c7SW" TargetMode="External"/><Relationship Id="rId16" Type="http://schemas.openxmlformats.org/officeDocument/2006/relationships/hyperlink" Target="https://github.com/chroma-core/chroma" TargetMode="External"/><Relationship Id="rId20" Type="http://schemas.openxmlformats.org/officeDocument/2006/relationships/hyperlink" Target="https://github.com/typesense/typesense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guangzhengli/vectorhub" TargetMode="External"/><Relationship Id="rId11" Type="http://schemas.openxmlformats.org/officeDocument/2006/relationships/hyperlink" Target="https://www.pinecone.io/learn/series/faiss/locality-sensitive-hashing-random-projection/" TargetMode="External"/><Relationship Id="rId5" Type="http://schemas.openxmlformats.org/officeDocument/2006/relationships/hyperlink" Target="https://github.com/guangzhengli/ChatFiles" TargetMode="External"/><Relationship Id="rId15" Type="http://schemas.openxmlformats.org/officeDocument/2006/relationships/hyperlink" Target="https://www.pinecone.io/learn/vector-similarity/" TargetMode="External"/><Relationship Id="rId23" Type="http://schemas.openxmlformats.org/officeDocument/2006/relationships/hyperlink" Target="https://github.com/pgvector/pgvector" TargetMode="External"/><Relationship Id="rId10" Type="http://schemas.openxmlformats.org/officeDocument/2006/relationships/hyperlink" Target="https://www.pinecone.io/learn/series/faiss/product-quantization/" TargetMode="External"/><Relationship Id="rId19" Type="http://schemas.openxmlformats.org/officeDocument/2006/relationships/hyperlink" Target="https://github.com/qdrant/qdrant" TargetMode="External"/><Relationship Id="rId4" Type="http://schemas.openxmlformats.org/officeDocument/2006/relationships/hyperlink" Target="https://www.pinecone.io/learn/vector-database/" TargetMode="External"/><Relationship Id="rId9" Type="http://schemas.openxmlformats.org/officeDocument/2006/relationships/hyperlink" Target="https://www.pinecone.io/learn/series/faiss/locality-sensitive-hashing/" TargetMode="External"/><Relationship Id="rId14" Type="http://schemas.openxmlformats.org/officeDocument/2006/relationships/hyperlink" Target="https://www.youtube.com/watch?v=sKyvsdEv6rk&amp;ab_channel=JamesBriggs" TargetMode="External"/><Relationship Id="rId22" Type="http://schemas.openxmlformats.org/officeDocument/2006/relationships/hyperlink" Target="https://redis.io/docs/interact/search-and-query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547B44C-7D8B-1645-95EB-1A9086701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数据处理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相似性度量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EA595E9-5315-FD47-B979-0AEC1B0C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Euclidean Distance</a:t>
            </a:r>
            <a:r>
              <a:rPr lang="zh-CN" altLang="en-US" dirty="0"/>
              <a:t> 欧几里得距离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95E2570-1EDF-7E49-8B54-4655DCEA77B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欧几里得距离指两向量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dirty="0"/>
                  <a:t> 间距离，计算公式为：</a:t>
                </a:r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其中，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和 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dirty="0"/>
                  <a:t> 表示两个比较的向量，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 </a:t>
                </a:r>
                <a:r>
                  <a:rPr lang="zh-CN" altLang="en-US" dirty="0"/>
                  <a:t>表示向量维度。</a:t>
                </a:r>
                <a:endParaRPr lang="en-US" altLang="zh-CN" dirty="0"/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95E2570-1EDF-7E49-8B54-4655DCEA7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DA262F1-1856-9645-B1BA-5FBD0B8B5EE8}"/>
                  </a:ext>
                </a:extLst>
              </p:cNvPr>
              <p:cNvSpPr txBox="1"/>
              <p:nvPr/>
            </p:nvSpPr>
            <p:spPr>
              <a:xfrm>
                <a:off x="4496404" y="2028498"/>
                <a:ext cx="3203954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DA262F1-1856-9645-B1BA-5FBD0B8B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404" y="2028498"/>
                <a:ext cx="3203954" cy="909352"/>
              </a:xfrm>
              <a:prstGeom prst="rect">
                <a:avLst/>
              </a:prstGeom>
              <a:blipFill>
                <a:blip r:embed="rId3"/>
                <a:stretch>
                  <a:fillRect l="-1186" t="-105556" b="-16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314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EA595E9-5315-FD47-B979-0AEC1B0C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Euclidean Distance</a:t>
            </a:r>
            <a:r>
              <a:rPr lang="zh-CN" altLang="en-US" dirty="0"/>
              <a:t> 欧几里得距离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95E2570-1EDF-7E49-8B54-4655DCEA77B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6" y="1360170"/>
                <a:ext cx="10717026" cy="4994910"/>
              </a:xfrm>
            </p:spPr>
            <p:txBody>
              <a:bodyPr/>
              <a:lstStyle/>
              <a:p>
                <a:r>
                  <a:rPr lang="zh-CN" altLang="en-US" dirty="0"/>
                  <a:t>欧几里得距离指两向量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dirty="0"/>
                  <a:t> 间距离，计算公式为：</a:t>
                </a:r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b="1" dirty="0"/>
                  <a:t>优点：</a:t>
                </a:r>
                <a:r>
                  <a:rPr lang="zh-CN" altLang="en-US" dirty="0"/>
                  <a:t>反映向量绝对距离，适用于需要考虑向量长度相似性计算。</a:t>
                </a:r>
                <a:endParaRPr lang="en-US" altLang="zh-CN" dirty="0"/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295E2570-1EDF-7E49-8B54-4655DCEA7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6" y="1360170"/>
                <a:ext cx="10717026" cy="4994910"/>
              </a:xfrm>
              <a:blipFill>
                <a:blip r:embed="rId2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2F42E21-FF84-B143-BE84-1B082F1763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7882" y="3637708"/>
            <a:ext cx="2780998" cy="27736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DA262F1-1856-9645-B1BA-5FBD0B8B5EE8}"/>
                  </a:ext>
                </a:extLst>
              </p:cNvPr>
              <p:cNvSpPr txBox="1"/>
              <p:nvPr/>
            </p:nvSpPr>
            <p:spPr>
              <a:xfrm>
                <a:off x="4496404" y="2028498"/>
                <a:ext cx="3203954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DA262F1-1856-9645-B1BA-5FBD0B8B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404" y="2028498"/>
                <a:ext cx="3203954" cy="909352"/>
              </a:xfrm>
              <a:prstGeom prst="rect">
                <a:avLst/>
              </a:prstGeom>
              <a:blipFill>
                <a:blip r:embed="rId4"/>
                <a:stretch>
                  <a:fillRect l="-1186" t="-105556" b="-16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404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3FEB6-9A0B-6D45-AF22-DD5CC339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Cosine Similarity</a:t>
            </a:r>
            <a:r>
              <a:rPr lang="zh-CN" altLang="en-US" dirty="0"/>
              <a:t> 余弦相似度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6BCD93C7-B581-EE4E-99FA-9D13645B91E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两个向量间夹角余弦值，其计算公式为：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和 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dirty="0"/>
                  <a:t> 表示两个比较的向量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d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zh-CN" altLang="en-US" dirty="0"/>
                  <a:t> 表示两个向量的模长</a:t>
                </a:r>
              </a:p>
              <a:p>
                <a:r>
                  <a:rPr lang="zh-CN" altLang="en-US" dirty="0"/>
                  <a:t>⋅ 表示向量点积</a:t>
                </a:r>
                <a:endParaRPr lang="en-US" altLang="zh-CN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6BCD93C7-B581-EE4E-99FA-9D13645B91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C226DB2-8790-9D4A-A73E-34FD853F5113}"/>
                  </a:ext>
                </a:extLst>
              </p:cNvPr>
              <p:cNvSpPr txBox="1"/>
              <p:nvPr/>
            </p:nvSpPr>
            <p:spPr>
              <a:xfrm>
                <a:off x="5197557" y="2025204"/>
                <a:ext cx="1801647" cy="618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kumimoji="1" lang="en-US" altLang="zh-CN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zh-CN" sz="2000" b="1" i="0" smtClean="0">
                              <a:latin typeface="Cambria Math" panose="02040503050406030204" pitchFamily="18" charset="0"/>
                            </a:rPr>
                            <m:t>𝐁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C226DB2-8790-9D4A-A73E-34FD853F5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557" y="2025204"/>
                <a:ext cx="1801647" cy="618374"/>
              </a:xfrm>
              <a:prstGeom prst="rect">
                <a:avLst/>
              </a:prstGeom>
              <a:blipFill>
                <a:blip r:embed="rId3"/>
                <a:stretch>
                  <a:fillRect l="-699"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94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3FEB6-9A0B-6D45-AF22-DD5CC339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Cosine Similarity</a:t>
            </a:r>
            <a:r>
              <a:rPr lang="zh-CN" altLang="en-US" dirty="0"/>
              <a:t> 余弦相似度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CD93C7-B581-EE4E-99FA-9D13645B91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两个向量间夹角余弦值，其计算公式为：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优点：</a:t>
            </a:r>
            <a:r>
              <a:rPr lang="zh-CN" altLang="en-US" dirty="0"/>
              <a:t>对向量长度不敏感，关注向量方向，适用于高维向量相似性计算。</a:t>
            </a:r>
            <a:endParaRPr lang="en-US" altLang="zh-CN" dirty="0"/>
          </a:p>
          <a:p>
            <a:r>
              <a:rPr lang="zh-CN" altLang="en-US" b="1" dirty="0"/>
              <a:t>场景：</a:t>
            </a:r>
            <a:r>
              <a:rPr lang="en-US" altLang="zh-CN" dirty="0"/>
              <a:t>e.g.</a:t>
            </a:r>
            <a:r>
              <a:rPr lang="zh-CN" altLang="en-US" dirty="0"/>
              <a:t> 语义搜索和文档分类。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4EFC80-2C4D-FF42-9BA5-A76E1D8E6A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4136" y="4018766"/>
            <a:ext cx="2628489" cy="25488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C226DB2-8790-9D4A-A73E-34FD853F5113}"/>
                  </a:ext>
                </a:extLst>
              </p:cNvPr>
              <p:cNvSpPr txBox="1"/>
              <p:nvPr/>
            </p:nvSpPr>
            <p:spPr>
              <a:xfrm>
                <a:off x="5197557" y="2025204"/>
                <a:ext cx="1801647" cy="618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kumimoji="1" lang="en-US" altLang="zh-CN" sz="2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kumimoji="1" lang="en-US" altLang="zh-CN" sz="2000" b="1" i="0" smtClean="0">
                              <a:latin typeface="Cambria Math" panose="02040503050406030204" pitchFamily="18" charset="0"/>
                            </a:rPr>
                            <m:t>𝐁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1"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C226DB2-8790-9D4A-A73E-34FD853F5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557" y="2025204"/>
                <a:ext cx="1801647" cy="618374"/>
              </a:xfrm>
              <a:prstGeom prst="rect">
                <a:avLst/>
              </a:prstGeom>
              <a:blipFill>
                <a:blip r:embed="rId3"/>
                <a:stretch>
                  <a:fillRect l="-699"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24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86140-CED5-B64E-962F-43884C0B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Dot product Similarity</a:t>
            </a:r>
            <a:r>
              <a:rPr lang="zh-CN" altLang="en-US" dirty="0"/>
              <a:t> 点积相似度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D3BC4699-8E34-F147-8004-CADB7B36089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指两个向量之间点积值，其计算公式为：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 和 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dirty="0"/>
                  <a:t> 表示两个比较的向量，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 </a:t>
                </a:r>
                <a:r>
                  <a:rPr lang="zh-CN" altLang="en-US" dirty="0"/>
                  <a:t>表示向量维度。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D3BC4699-8E34-F147-8004-CADB7B3608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DE169D8-4C01-A34E-A042-E58A029E4991}"/>
                  </a:ext>
                </a:extLst>
              </p:cNvPr>
              <p:cNvSpPr txBox="1"/>
              <p:nvPr/>
            </p:nvSpPr>
            <p:spPr>
              <a:xfrm>
                <a:off x="5197557" y="2025204"/>
                <a:ext cx="2079672" cy="604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kumimoji="1"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CN" sz="2000" b="1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DE169D8-4C01-A34E-A042-E58A029E4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557" y="2025204"/>
                <a:ext cx="2079672" cy="604781"/>
              </a:xfrm>
              <a:prstGeom prst="rect">
                <a:avLst/>
              </a:prstGeom>
              <a:blipFill>
                <a:blip r:embed="rId3"/>
                <a:stretch>
                  <a:fillRect l="-2424" t="-179592" b="-263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93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86140-CED5-B64E-962F-43884C0B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Dot product Similarity</a:t>
            </a:r>
            <a:r>
              <a:rPr lang="zh-CN" altLang="en-US" dirty="0"/>
              <a:t> 点积相似度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BC4699-8E34-F147-8004-CADB7B3608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指两个向量之间点积值，其计算公式为：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优点：</a:t>
            </a:r>
            <a:r>
              <a:rPr lang="zh-CN" altLang="en-US" dirty="0"/>
              <a:t>它简单易懂，计算速度快，兼顾向量长度和方向。</a:t>
            </a:r>
            <a:endParaRPr lang="en-US" altLang="zh-CN" dirty="0"/>
          </a:p>
          <a:p>
            <a:r>
              <a:rPr lang="zh-CN" altLang="en-US" b="1" dirty="0"/>
              <a:t>场景：</a:t>
            </a:r>
            <a:r>
              <a:rPr lang="zh-CN" altLang="en-US" dirty="0"/>
              <a:t>适用图像识别、语义搜索和文档分类等。</a:t>
            </a:r>
            <a:endParaRPr lang="en-US" altLang="zh-CN" dirty="0"/>
          </a:p>
          <a:p>
            <a:r>
              <a:rPr lang="zh-CN" altLang="en-US" b="1" dirty="0"/>
              <a:t>问题：</a:t>
            </a:r>
            <a:r>
              <a:rPr lang="zh-CN" altLang="en-US" dirty="0"/>
              <a:t>对向量长度敏感，计算高维向量相似性时会丢失信息。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314121-8D74-9845-9049-09AF099085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3171" y="3728544"/>
            <a:ext cx="2852374" cy="25710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DE169D8-4C01-A34E-A042-E58A029E4991}"/>
                  </a:ext>
                </a:extLst>
              </p:cNvPr>
              <p:cNvSpPr txBox="1"/>
              <p:nvPr/>
            </p:nvSpPr>
            <p:spPr>
              <a:xfrm>
                <a:off x="5197557" y="2025204"/>
                <a:ext cx="2079672" cy="604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kumimoji="1" lang="en-US" altLang="zh-CN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CN" sz="2000" b="1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2000" b="1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DE169D8-4C01-A34E-A042-E58A029E4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557" y="2025204"/>
                <a:ext cx="2079672" cy="604781"/>
              </a:xfrm>
              <a:prstGeom prst="rect">
                <a:avLst/>
              </a:prstGeom>
              <a:blipFill>
                <a:blip r:embed="rId3"/>
                <a:stretch>
                  <a:fillRect l="-2424" t="-179592" b="-263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883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ACF7DB-0889-4840-A9E9-155E91F5F4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过滤</a:t>
            </a:r>
            <a:endParaRPr lang="en-US" altLang="zh-CN" dirty="0"/>
          </a:p>
          <a:p>
            <a:r>
              <a:rPr lang="en-US" altLang="zh-CN" dirty="0"/>
              <a:t>Filtering</a:t>
            </a:r>
          </a:p>
        </p:txBody>
      </p:sp>
    </p:spTree>
    <p:extLst>
      <p:ext uri="{BB962C8B-B14F-4D97-AF65-F5344CB8AC3E}">
        <p14:creationId xmlns:p14="http://schemas.microsoft.com/office/powerpoint/2010/main" val="3856734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CA1D694-B86A-9042-B85B-7C7D3BBC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Filtering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01ABFD-1614-2044-8C00-B223573A42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实际业务场景，不需整 </a:t>
            </a:r>
            <a:r>
              <a:rPr lang="en-US" altLang="zh-CN" dirty="0"/>
              <a:t>Vector-DB</a:t>
            </a:r>
            <a:r>
              <a:rPr lang="zh-CN" altLang="en-US" dirty="0"/>
              <a:t> 相似性搜索，而通过部分业务字段进行过滤 </a:t>
            </a:r>
            <a:r>
              <a:rPr lang="en-US" altLang="zh-CN" dirty="0"/>
              <a:t>Filtering</a:t>
            </a:r>
            <a:r>
              <a:rPr lang="zh-CN" altLang="en-US" dirty="0"/>
              <a:t> 再查询。</a:t>
            </a:r>
            <a:endParaRPr lang="en-US" altLang="zh-CN" dirty="0"/>
          </a:p>
          <a:p>
            <a:r>
              <a:rPr lang="zh-CN" altLang="en-US" dirty="0"/>
              <a:t>存储在 </a:t>
            </a:r>
            <a:r>
              <a:rPr lang="en-US" altLang="zh-CN" dirty="0"/>
              <a:t>Vector-DB</a:t>
            </a:r>
            <a:r>
              <a:rPr lang="zh-CN" altLang="en-US" dirty="0"/>
              <a:t> 向量还需包含元数据 </a:t>
            </a:r>
            <a:r>
              <a:rPr lang="en-US" altLang="zh-CN" dirty="0"/>
              <a:t>Mate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，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、</a:t>
            </a:r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ID </a:t>
            </a:r>
            <a:r>
              <a:rPr lang="zh-CN" altLang="en-US" dirty="0"/>
              <a:t>等信息。</a:t>
            </a:r>
            <a:endParaRPr lang="en-US" altLang="zh-CN" dirty="0"/>
          </a:p>
          <a:p>
            <a:r>
              <a:rPr lang="zh-CN" altLang="en-US" b="1" dirty="0"/>
              <a:t>优点：</a:t>
            </a:r>
            <a:r>
              <a:rPr lang="zh-CN" altLang="en-US" dirty="0"/>
              <a:t>搜索时，根据元数据来过滤搜索结果，减少向量检索范围。</a:t>
            </a:r>
          </a:p>
        </p:txBody>
      </p:sp>
    </p:spTree>
    <p:extLst>
      <p:ext uri="{BB962C8B-B14F-4D97-AF65-F5344CB8AC3E}">
        <p14:creationId xmlns:p14="http://schemas.microsoft.com/office/powerpoint/2010/main" val="3785426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CA1D694-B86A-9042-B85B-7C7D3BBC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Indexing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01ABFD-1614-2044-8C00-B223573A42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进行相似性搜索前 </a:t>
            </a:r>
            <a:r>
              <a:rPr lang="en-US" altLang="zh-CN" dirty="0"/>
              <a:t>or</a:t>
            </a:r>
            <a:r>
              <a:rPr lang="zh-CN" altLang="en-US" dirty="0"/>
              <a:t> 后执行元数据过滤，</a:t>
            </a:r>
            <a:r>
              <a:rPr lang="en-US" altLang="zh-CN" dirty="0"/>
              <a:t>Vector-DB</a:t>
            </a:r>
            <a:r>
              <a:rPr lang="zh-CN" altLang="en-US" dirty="0"/>
              <a:t> 一般维护两个索引：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向量索引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Indexing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元数据索引 </a:t>
            </a:r>
            <a:r>
              <a:rPr lang="en-US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Indexing</a:t>
            </a:r>
          </a:p>
          <a:p>
            <a:r>
              <a:rPr lang="zh-CN" altLang="en-US" b="1" dirty="0"/>
              <a:t>缺点：</a:t>
            </a:r>
            <a:r>
              <a:rPr lang="zh-CN" altLang="en-US" dirty="0"/>
              <a:t>会导致 </a:t>
            </a:r>
            <a:r>
              <a:rPr lang="en-US" altLang="zh-CN" dirty="0"/>
              <a:t>Vector-DB</a:t>
            </a:r>
            <a:r>
              <a:rPr lang="zh-CN" altLang="en-US" dirty="0"/>
              <a:t> 查询过程变慢。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BE6EE2-ED17-FC4B-A5A2-9291B6861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451" y="3664075"/>
            <a:ext cx="5244607" cy="25514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F8CDF7-4CF1-9E46-AE51-94FD4CBFD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76" y="3646544"/>
            <a:ext cx="4715620" cy="2610964"/>
          </a:xfrm>
          <a:prstGeom prst="rect">
            <a:avLst/>
          </a:prstGeom>
        </p:spPr>
      </p:pic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7B481BA8-E24E-2643-835C-D056E7A7C9C9}"/>
              </a:ext>
            </a:extLst>
          </p:cNvPr>
          <p:cNvCxnSpPr>
            <a:cxnSpLocks/>
          </p:cNvCxnSpPr>
          <p:nvPr/>
        </p:nvCxnSpPr>
        <p:spPr>
          <a:xfrm>
            <a:off x="5885792" y="3646544"/>
            <a:ext cx="0" cy="255143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81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2C42AB3-AEC4-CF44-96C9-2CEA7FD6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过滤方式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ED2AFF-6549-A341-8658-BF5FB77E47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Filtering</a:t>
            </a:r>
            <a:r>
              <a:rPr lang="zh-CN" altLang="en-US" dirty="0"/>
              <a:t> 可以在向量搜索前 </a:t>
            </a:r>
            <a:r>
              <a:rPr lang="en-US" altLang="zh-CN" dirty="0"/>
              <a:t>or</a:t>
            </a:r>
            <a:r>
              <a:rPr lang="zh-CN" altLang="en-US" dirty="0"/>
              <a:t> 后执行，但每种方法都有其挑战：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b="1" dirty="0"/>
              <a:t>Pre-filtering</a:t>
            </a:r>
            <a:r>
              <a:rPr lang="zh-CN" altLang="en-US" b="1" dirty="0"/>
              <a:t>：</a:t>
            </a:r>
            <a:r>
              <a:rPr lang="zh-CN" altLang="en-US" dirty="0"/>
              <a:t>向量搜索前进行 </a:t>
            </a:r>
            <a:r>
              <a:rPr lang="en-US" altLang="zh-CN" dirty="0"/>
              <a:t>Meta-data</a:t>
            </a:r>
            <a:r>
              <a:rPr lang="zh-CN" altLang="en-US" dirty="0"/>
              <a:t> 过滤。可以减少搜索空间，但也可能导致系统忽略与 </a:t>
            </a:r>
            <a:r>
              <a:rPr lang="en-US" altLang="zh-CN" dirty="0"/>
              <a:t>Meta-data</a:t>
            </a:r>
            <a:r>
              <a:rPr lang="zh-CN" altLang="en-US" dirty="0"/>
              <a:t> 筛选标准不匹配的相关结果。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b="1" dirty="0"/>
              <a:t>Post-filtering</a:t>
            </a:r>
            <a:r>
              <a:rPr lang="zh-CN" altLang="en-US" b="1" dirty="0"/>
              <a:t>：</a:t>
            </a:r>
            <a:r>
              <a:rPr lang="zh-CN" altLang="en-US" dirty="0"/>
              <a:t>向量搜索完后进行 </a:t>
            </a:r>
            <a:r>
              <a:rPr lang="en-US" altLang="zh-CN" dirty="0"/>
              <a:t>Meta-data</a:t>
            </a:r>
            <a:r>
              <a:rPr lang="zh-CN" altLang="en-US" dirty="0"/>
              <a:t> 过滤。可以确保考虑所有相关结果，搜索完成后将不相关结果进行筛选。</a:t>
            </a:r>
          </a:p>
        </p:txBody>
      </p:sp>
    </p:spTree>
    <p:extLst>
      <p:ext uri="{BB962C8B-B14F-4D97-AF65-F5344CB8AC3E}">
        <p14:creationId xmlns:p14="http://schemas.microsoft.com/office/powerpoint/2010/main" val="249546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2C42AB3-AEC4-CF44-96C9-2CEA7FD6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过滤方式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ED2AFF-6549-A341-8658-BF5FB77E47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2000" b="1" dirty="0"/>
              <a:t>Pre-filtering</a:t>
            </a:r>
            <a:r>
              <a:rPr lang="zh-CN" altLang="en-US" sz="2000" b="1" dirty="0"/>
              <a:t>：</a:t>
            </a:r>
            <a:r>
              <a:rPr lang="zh-CN" altLang="en-US" sz="2000" dirty="0"/>
              <a:t>向量搜索前进行 </a:t>
            </a:r>
            <a:r>
              <a:rPr lang="en-US" altLang="zh-CN" sz="2000" dirty="0"/>
              <a:t>Meta-data</a:t>
            </a:r>
            <a:r>
              <a:rPr lang="zh-CN" altLang="en-US" sz="2000" dirty="0"/>
              <a:t> 过滤。可以减少搜索空间，但也可能导致系统忽略与 </a:t>
            </a:r>
            <a:r>
              <a:rPr lang="en-US" altLang="zh-CN" sz="2000" dirty="0"/>
              <a:t>Meta-data</a:t>
            </a:r>
            <a:r>
              <a:rPr lang="zh-CN" altLang="en-US" sz="2000" dirty="0"/>
              <a:t> 筛选标准不匹配的相关结果。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8F0A25-E35F-9447-A857-D5D5C5729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3315" y="2618234"/>
            <a:ext cx="6250131" cy="346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71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2C42AB3-AEC4-CF44-96C9-2CEA7FD6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过滤方式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ED2AFF-6549-A341-8658-BF5FB77E47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Post-filtering</a:t>
            </a:r>
            <a:r>
              <a:rPr lang="zh-CN" altLang="en-US" b="1" dirty="0"/>
              <a:t>：</a:t>
            </a:r>
            <a:r>
              <a:rPr lang="zh-CN" altLang="en-US" dirty="0"/>
              <a:t>向量搜索完后进行 </a:t>
            </a:r>
            <a:r>
              <a:rPr lang="en-US" altLang="zh-CN" dirty="0"/>
              <a:t>Meta-data</a:t>
            </a:r>
            <a:r>
              <a:rPr lang="zh-CN" altLang="en-US" dirty="0"/>
              <a:t> 过滤。可以确保考虑所有相关结果，搜索完成后将不相关结果进行筛选。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845813-FE1D-BB41-A4C1-6D048D3DC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8448" y="2490951"/>
            <a:ext cx="6899866" cy="335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5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2C42AB3-AEC4-CF44-96C9-2CEA7FD6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ED2AFF-6549-A341-8658-BF5FB77E47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为了优化过滤流程，</a:t>
            </a:r>
            <a:r>
              <a:rPr lang="en-US" altLang="zh-CN" dirty="0"/>
              <a:t>Vector-DB</a:t>
            </a:r>
            <a:r>
              <a:rPr lang="zh-CN" altLang="en-US" dirty="0"/>
              <a:t> 使用各种技术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e.g.</a:t>
            </a:r>
            <a:r>
              <a:rPr lang="zh-CN" altLang="en-US" dirty="0"/>
              <a:t> 利用索引算法处理 </a:t>
            </a:r>
            <a:r>
              <a:rPr lang="en-US" altLang="zh-CN" dirty="0"/>
              <a:t>Meta-data</a:t>
            </a:r>
            <a:r>
              <a:rPr lang="zh-CN" altLang="en-US" dirty="0"/>
              <a:t> 或使用并行算法来加速过滤任务。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平衡搜索性能和筛选精度，这对提供高效且相关查询结果至关重要。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137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08A0528-F029-DE42-A00A-0ABC707B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162B207-5B6D-1341-A870-8713774DB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896544"/>
          </a:xfrm>
        </p:spPr>
        <p:txBody>
          <a:bodyPr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Maximizing the Potential of LLMs: Using Vector Databases (ruxu.dev)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Maglott</a:t>
            </a:r>
            <a:r>
              <a:rPr lang="en-US" altLang="zh-CN" dirty="0"/>
              <a:t> D</a:t>
            </a:r>
            <a:r>
              <a:rPr lang="zh-CN" altLang="en-US" dirty="0"/>
              <a:t>， </a:t>
            </a:r>
            <a:r>
              <a:rPr lang="en-US" altLang="zh-CN" dirty="0"/>
              <a:t>Ostell J</a:t>
            </a:r>
            <a:r>
              <a:rPr lang="zh-CN" altLang="en-US" dirty="0"/>
              <a:t>， </a:t>
            </a:r>
            <a:r>
              <a:rPr lang="en-US" altLang="zh-CN" dirty="0"/>
              <a:t>Pruitt KD</a:t>
            </a:r>
            <a:r>
              <a:rPr lang="zh-CN" altLang="en-US" dirty="0"/>
              <a:t>， </a:t>
            </a:r>
            <a:r>
              <a:rPr lang="en-US" altLang="zh-CN" dirty="0"/>
              <a:t>Tatusova T. Entrez Gene: gene-centered information at NCBI. Nucleic Acids Res. 2005 Jan 1;33 (Database issue):D54-8.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Wang Y</a:t>
            </a:r>
            <a:r>
              <a:rPr lang="zh-CN" altLang="en-US" dirty="0"/>
              <a:t>， </a:t>
            </a:r>
            <a:r>
              <a:rPr lang="en-US" altLang="zh-CN" dirty="0"/>
              <a:t>Xiao J</a:t>
            </a:r>
            <a:r>
              <a:rPr lang="zh-CN" altLang="en-US" dirty="0"/>
              <a:t>， </a:t>
            </a:r>
            <a:r>
              <a:rPr lang="en-US" altLang="zh-CN" dirty="0"/>
              <a:t>Suzek TO</a:t>
            </a:r>
            <a:r>
              <a:rPr lang="zh-CN" altLang="en-US" dirty="0"/>
              <a:t>， </a:t>
            </a:r>
            <a:r>
              <a:rPr lang="en-US" altLang="zh-CN" dirty="0"/>
              <a:t>Zhang J</a:t>
            </a:r>
            <a:r>
              <a:rPr lang="zh-CN" altLang="en-US" dirty="0"/>
              <a:t>， </a:t>
            </a:r>
            <a:r>
              <a:rPr lang="en-US" altLang="zh-CN" dirty="0"/>
              <a:t>Wang J</a:t>
            </a:r>
            <a:r>
              <a:rPr lang="zh-CN" altLang="en-US" dirty="0"/>
              <a:t>， </a:t>
            </a:r>
            <a:r>
              <a:rPr lang="en-US" altLang="zh-CN" dirty="0"/>
              <a:t>Zhou Z</a:t>
            </a:r>
            <a:r>
              <a:rPr lang="zh-CN" altLang="en-US" dirty="0"/>
              <a:t>， </a:t>
            </a:r>
            <a:r>
              <a:rPr lang="en-US" altLang="zh-CN" dirty="0"/>
              <a:t>Han L</a:t>
            </a:r>
            <a:r>
              <a:rPr lang="zh-CN" altLang="en-US" dirty="0"/>
              <a:t>， </a:t>
            </a:r>
            <a:r>
              <a:rPr lang="en-US" altLang="zh-CN" dirty="0"/>
              <a:t>Karapetyan K</a:t>
            </a:r>
            <a:r>
              <a:rPr lang="zh-CN" altLang="en-US" dirty="0"/>
              <a:t>， </a:t>
            </a:r>
            <a:r>
              <a:rPr lang="en-US" altLang="zh-CN" dirty="0"/>
              <a:t>Dracheva S</a:t>
            </a:r>
            <a:r>
              <a:rPr lang="zh-CN" altLang="en-US" dirty="0"/>
              <a:t>， </a:t>
            </a:r>
            <a:r>
              <a:rPr lang="en-US" altLang="zh-CN" dirty="0"/>
              <a:t>Shoemaker BA</a:t>
            </a:r>
            <a:r>
              <a:rPr lang="zh-CN" altLang="en-US" dirty="0"/>
              <a:t>， </a:t>
            </a:r>
            <a:r>
              <a:rPr lang="en-US" altLang="zh-CN" dirty="0"/>
              <a:t>Bolton E</a:t>
            </a:r>
            <a:r>
              <a:rPr lang="zh-CN" altLang="en-US" dirty="0"/>
              <a:t>， </a:t>
            </a:r>
            <a:r>
              <a:rPr lang="en-US" altLang="zh-CN" dirty="0"/>
              <a:t>Gindulyte A</a:t>
            </a:r>
            <a:r>
              <a:rPr lang="zh-CN" altLang="en-US" dirty="0"/>
              <a:t>， </a:t>
            </a:r>
            <a:r>
              <a:rPr lang="en-US" altLang="zh-CN" dirty="0"/>
              <a:t>Bryant SH. PubChem's BioAssay Database. Nucleic Acids Res. 2012 Jan;40 (Database issue):D400-12.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Torng</a:t>
            </a:r>
            <a:r>
              <a:rPr lang="en-US" altLang="zh-CN" dirty="0"/>
              <a:t> W</a:t>
            </a:r>
            <a:r>
              <a:rPr lang="zh-CN" altLang="en-US" dirty="0"/>
              <a:t>， </a:t>
            </a:r>
            <a:r>
              <a:rPr lang="en-US" altLang="zh-CN" dirty="0"/>
              <a:t>Altman RB. 3D deep convolutional neural networks for amino acid environment similarity analysis. BMC Bioinformatics. 2017 Mar 16;18 (1):302.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Zheng S</a:t>
            </a:r>
            <a:r>
              <a:rPr lang="zh-CN" altLang="en-US" dirty="0"/>
              <a:t>， </a:t>
            </a:r>
            <a:r>
              <a:rPr lang="en-US" altLang="zh-CN" dirty="0"/>
              <a:t>Shao W</a:t>
            </a:r>
            <a:r>
              <a:rPr lang="zh-CN" altLang="en-US" dirty="0"/>
              <a:t>， </a:t>
            </a:r>
            <a:r>
              <a:rPr lang="en-US" altLang="zh-CN" dirty="0"/>
              <a:t>Chen L. UniVec: a database of gene expression vectors for PCA based gene similarity search. BMC Genomics. 2017 Dec 6;18 (Suppl 10):918.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Manning CD</a:t>
            </a:r>
            <a:r>
              <a:rPr lang="zh-CN" altLang="en-US" dirty="0"/>
              <a:t>， </a:t>
            </a:r>
            <a:r>
              <a:rPr lang="en-US" altLang="zh-CN" dirty="0"/>
              <a:t>Raghavan P</a:t>
            </a:r>
            <a:r>
              <a:rPr lang="zh-CN" altLang="en-US" dirty="0"/>
              <a:t>， </a:t>
            </a:r>
            <a:r>
              <a:rPr lang="en-US" altLang="zh-CN" dirty="0"/>
              <a:t>Schütze H. Introduction to Information Retrieval. Cambridge: Cambridge University Press</a:t>
            </a:r>
            <a:r>
              <a:rPr lang="zh-CN" altLang="en-US" dirty="0"/>
              <a:t>， </a:t>
            </a:r>
            <a:r>
              <a:rPr lang="en-US" altLang="zh-CN" dirty="0"/>
              <a:t>2008.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Mikolov</a:t>
            </a:r>
            <a:r>
              <a:rPr lang="zh-CN" altLang="en-US" dirty="0"/>
              <a:t>， </a:t>
            </a:r>
            <a:r>
              <a:rPr lang="en-US" altLang="zh-CN" dirty="0"/>
              <a:t>Tomas</a:t>
            </a:r>
            <a:r>
              <a:rPr lang="zh-CN" altLang="en-US" dirty="0"/>
              <a:t>， </a:t>
            </a:r>
            <a:r>
              <a:rPr lang="en-US" altLang="zh-CN" dirty="0"/>
              <a:t>et al. "Efficient estimation of word representations in vector space." arXiv preprint arXiv:1301.3781 (2013).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Andoni</a:t>
            </a:r>
            <a:r>
              <a:rPr lang="zh-CN" altLang="en-US" dirty="0"/>
              <a:t>， </a:t>
            </a:r>
            <a:r>
              <a:rPr lang="en-US" altLang="zh-CN" dirty="0"/>
              <a:t>Alexandr</a:t>
            </a:r>
            <a:r>
              <a:rPr lang="zh-CN" altLang="en-US" dirty="0"/>
              <a:t>， </a:t>
            </a:r>
            <a:r>
              <a:rPr lang="en-US" altLang="zh-CN" dirty="0"/>
              <a:t>and Piotr Indyk. "Near-optimal hashing algorithms for approximate nearest neighbor in high dimensions." Communications of the ACM 51.1 (2008): 117-122.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(2010):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Ge</a:t>
            </a:r>
            <a:r>
              <a:rPr lang="zh-CN" altLang="en-US" dirty="0"/>
              <a:t>， </a:t>
            </a:r>
            <a:r>
              <a:rPr lang="en-US" altLang="zh-CN" dirty="0"/>
              <a:t>Tiezheng</a:t>
            </a:r>
            <a:r>
              <a:rPr lang="zh-CN" altLang="en-US" dirty="0"/>
              <a:t>， </a:t>
            </a:r>
            <a:r>
              <a:rPr lang="en-US" altLang="zh-CN" dirty="0"/>
              <a:t>et al. "Optimized product quantization." IEEE transactions on pattern analysis and machine intelligence 36.4 (2013): 744-755.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zh-CN" altLang="en-US" dirty="0"/>
              <a:t>， </a:t>
            </a:r>
            <a:r>
              <a:rPr lang="en-US" altLang="zh-CN" dirty="0"/>
              <a:t>Artem</a:t>
            </a:r>
            <a:r>
              <a:rPr lang="zh-CN" altLang="en-US" dirty="0"/>
              <a:t>， </a:t>
            </a:r>
            <a:r>
              <a:rPr lang="en-US" altLang="zh-CN" dirty="0"/>
              <a:t>and Victor Lempitsky. "The inverted multi-index." IEEE transactions on pattern analysis and machine intelligence 37.6 (2014): 1247-1260.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Datar</a:t>
            </a:r>
            <a:r>
              <a:rPr lang="en-US" altLang="zh-CN" dirty="0"/>
              <a:t> M</a:t>
            </a:r>
            <a:r>
              <a:rPr lang="zh-CN" altLang="en-US" dirty="0"/>
              <a:t>， </a:t>
            </a:r>
            <a:r>
              <a:rPr lang="en-US" altLang="zh-CN" dirty="0"/>
              <a:t>Immorlica N</a:t>
            </a:r>
            <a:r>
              <a:rPr lang="zh-CN" altLang="en-US" dirty="0"/>
              <a:t>， </a:t>
            </a:r>
            <a:r>
              <a:rPr lang="en-US" altLang="zh-CN" dirty="0"/>
              <a:t>Indyk P</a:t>
            </a:r>
            <a:r>
              <a:rPr lang="zh-CN" altLang="en-US" dirty="0"/>
              <a:t>， </a:t>
            </a:r>
            <a:r>
              <a:rPr lang="en-US" altLang="zh-CN" dirty="0"/>
              <a:t>Mirrokni VS. Locality-sensitive hashing scheme based on p-stable distributions. Proceedings of the twentieth annual symposium on Computational geometry. 2004 Jun 8:253-62.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Muja M</a:t>
            </a:r>
            <a:r>
              <a:rPr lang="zh-CN" altLang="en-US" dirty="0"/>
              <a:t>， </a:t>
            </a:r>
            <a:r>
              <a:rPr lang="en-US" altLang="zh-CN" dirty="0"/>
              <a:t>Lowe DG. Fast approximate nearest neighbors with automatic algorithm configuration. VISAPP (1). 2009 Feb 4:331-40.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(2011):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Chen</a:t>
            </a:r>
            <a:r>
              <a:rPr lang="zh-CN" altLang="en-US" dirty="0"/>
              <a:t>， </a:t>
            </a:r>
            <a:r>
              <a:rPr lang="en-US" altLang="zh-CN" dirty="0"/>
              <a:t>Zhenjie</a:t>
            </a:r>
            <a:r>
              <a:rPr lang="zh-CN" altLang="en-US" dirty="0"/>
              <a:t>， </a:t>
            </a:r>
            <a:r>
              <a:rPr lang="en-US" altLang="zh-CN" dirty="0"/>
              <a:t>and Jingqi Yan. "Fast KNN search for big data with set compression tree and best bin first." 2016 2nd International Conference on Cloud Computing and Internet of Things (CCIOT). IEEE</a:t>
            </a:r>
            <a:r>
              <a:rPr lang="zh-CN" altLang="en-US" dirty="0"/>
              <a:t>， </a:t>
            </a:r>
            <a:r>
              <a:rPr lang="en-US" altLang="zh-CN" dirty="0"/>
              <a:t>2016.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Dehmamy</a:t>
            </a:r>
            <a:r>
              <a:rPr lang="zh-CN" altLang="en-US" dirty="0"/>
              <a:t>， </a:t>
            </a:r>
            <a:r>
              <a:rPr lang="en-US" altLang="zh-CN" dirty="0"/>
              <a:t>Nima</a:t>
            </a:r>
            <a:r>
              <a:rPr lang="zh-CN" altLang="en-US" dirty="0"/>
              <a:t>， </a:t>
            </a:r>
            <a:r>
              <a:rPr lang="en-US" altLang="zh-CN" dirty="0"/>
              <a:t>Albert-László Barabási</a:t>
            </a:r>
            <a:r>
              <a:rPr lang="zh-CN" altLang="en-US" dirty="0"/>
              <a:t>， </a:t>
            </a:r>
            <a:r>
              <a:rPr lang="en-US" altLang="zh-CN" dirty="0"/>
              <a:t>and Rose Yu. "Understanding the representation power of graph neural networks in learning graph topology." Advances in Neural Information Processing Systems 32 (2019).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en-US" altLang="zh-CN" dirty="0"/>
              <a:t> A</a:t>
            </a:r>
            <a:r>
              <a:rPr lang="zh-CN" altLang="en-US" dirty="0"/>
              <a:t>， </a:t>
            </a:r>
            <a:r>
              <a:rPr lang="en-US" altLang="zh-CN" dirty="0" err="1"/>
              <a:t>Lempitsky</a:t>
            </a:r>
            <a:r>
              <a:rPr lang="en-US" altLang="zh-CN" dirty="0"/>
              <a:t> V. The inverted multi-index. IEEE transactions on pattern analysis and machine intelligence. 2014 Jun 7;37 (6):1247-60.</a:t>
            </a:r>
            <a:endParaRPr lang="en-US" altLang="zh-CN" dirty="0"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26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835CF-64BF-D04E-8254-B42CA730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3DBE8-5925-7242-A865-4F5FA1BE15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2"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https://www.bilibili.com/video/BV11a4y1c7SW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https://www.bilibili.com/video/BV1BM4y177Dk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https://www.pinecone.io/learn/vector-database/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  <a:tabLst>
                <a:tab pos="5235575" algn="l"/>
              </a:tabLst>
            </a:pPr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https://github.com/guangzhengli/ChatFiles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https://github.com/guangzhengli/vectorhub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https://www.anthropic.com/index/100k-context-windows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https://js.langchain.com/docs/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https://www.pinecone.io/learn/series/faiss/locality-sensitive-hashing/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https://www.pinecone.io/learn/series/faiss/product-quantization/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  <a:tabLst>
                <a:tab pos="5235575" algn="l"/>
              </a:tabLst>
            </a:pPr>
            <a:r>
              <a:rPr lang="en-US" altLang="zh-CN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https://www.pinecone.io/learn/series/faiss/locality-sensitive-hashing-random-projection/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https://www.youtube.com/watch?v=QvKMwLjdK-s&amp;t=168s&amp;ab_channel=JamesBriggs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https://www.pinecone.io/learn/series/faiss/faiss-tutorial/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https://www.youtube.com/watch?v=sKyvsdEv6rk&amp;ab_channel=JamesBriggs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https://www.pinecone.io/learn/vector-similarity/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https://github.com/chroma-core/chroma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https://github.com/milvus-io/milvus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https://github.com/qdrant/qdrant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https://github.com/typesense/typesense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https://github.com/weaviate/weaviate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https://redis.io/docs/interact/search-and-query/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https://github.com/pgvector/pgvector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99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向量与检索：</a:t>
            </a:r>
            <a:r>
              <a:rPr lang="zh-CN" altLang="en-US" sz="2000" dirty="0">
                <a:latin typeface="Gill Sans MT" panose="020B0502020104020203" pitchFamily="34" charset="0"/>
              </a:rPr>
              <a:t>向量 </a:t>
            </a:r>
            <a:r>
              <a:rPr lang="en-US" altLang="zh-CN" sz="2000" dirty="0">
                <a:latin typeface="Gill Sans MT" panose="020B0502020104020203" pitchFamily="34" charset="0"/>
              </a:rPr>
              <a:t>Vector</a:t>
            </a:r>
            <a:r>
              <a:rPr lang="zh-CN" altLang="en-US" sz="2000" dirty="0">
                <a:latin typeface="Gill Sans MT" panose="020B0502020104020203" pitchFamily="34" charset="0"/>
              </a:rPr>
              <a:t> 的表示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Embedding</a:t>
            </a:r>
            <a:r>
              <a:rPr lang="zh-CN" altLang="en-US" sz="2000" dirty="0">
                <a:latin typeface="Gill Sans MT" panose="020B0502020104020203" pitchFamily="34" charset="0"/>
              </a:rPr>
              <a:t> 原理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向量数据库：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向量数据库原理、功能、特点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大模型关系：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向量数据库遇到大模型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大模型与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相似性搜索：</a:t>
            </a:r>
            <a:r>
              <a:rPr lang="en-US" altLang="zh-CN" sz="2000" dirty="0">
                <a:latin typeface="Gill Sans MT" panose="020B0502020104020203" pitchFamily="34" charset="0"/>
              </a:rPr>
              <a:t>K-Means</a:t>
            </a:r>
            <a:r>
              <a:rPr lang="zh-CN" altLang="en-US" sz="2000" dirty="0">
                <a:latin typeface="Gill Sans MT" panose="020B0502020104020203" pitchFamily="34" charset="0"/>
              </a:rPr>
              <a:t> 聚类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Faiss </a:t>
            </a:r>
            <a:r>
              <a:rPr lang="zh-CN" altLang="en-US" sz="2000" dirty="0">
                <a:latin typeface="Gill Sans MT" panose="020B0502020104020203" pitchFamily="34" charset="0"/>
              </a:rPr>
              <a:t>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PQ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IVF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HNSW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相似性度量：</a:t>
            </a:r>
            <a:r>
              <a:rPr lang="zh-CN" altLang="en-US" sz="2000" dirty="0">
                <a:latin typeface="Gill Sans MT" panose="020B0502020104020203" pitchFamily="34" charset="0"/>
              </a:rPr>
              <a:t>欧氏距离（</a:t>
            </a:r>
            <a:r>
              <a:rPr lang="en-US" altLang="zh-CN" sz="2000" dirty="0">
                <a:latin typeface="Gill Sans MT" panose="020B0502020104020203" pitchFamily="34" charset="0"/>
              </a:rPr>
              <a:t>L2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内积（</a:t>
            </a:r>
            <a:r>
              <a:rPr lang="en-US" altLang="zh-CN" sz="2000" dirty="0">
                <a:latin typeface="Gill Sans MT" panose="020B0502020104020203" pitchFamily="34" charset="0"/>
              </a:rPr>
              <a:t>IP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其他度量方式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通用性架构：</a:t>
            </a:r>
            <a:r>
              <a:rPr lang="zh-CN" altLang="en-US" sz="2000" dirty="0">
                <a:latin typeface="Gill Sans MT" panose="020B0502020104020203" pitchFamily="34" charset="0"/>
              </a:rPr>
              <a:t>通用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架构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KDB</a:t>
            </a:r>
            <a:r>
              <a:rPr lang="zh-CN" altLang="en-US" sz="2000" dirty="0">
                <a:latin typeface="Gill Sans MT" panose="020B0502020104020203" pitchFamily="34" charset="0"/>
              </a:rPr>
              <a:t> 架构示例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对比与小结：</a:t>
            </a:r>
            <a:r>
              <a:rPr lang="zh-CN" altLang="en-US" sz="2000" dirty="0">
                <a:latin typeface="Gill Sans MT" panose="020B0502020104020203" pitchFamily="34" charset="0"/>
              </a:rPr>
              <a:t>业界向量数据库横向对比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小结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F14968-8C3A-7546-85FC-ECC61307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B5A996-3989-8640-92A1-0890ADB37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332333"/>
            <a:ext cx="6663559" cy="50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8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622307C-841D-4249-8110-A78C27C71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F499BA-19A9-FC43-9FEC-A548ADA445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已经讨论 </a:t>
            </a:r>
            <a:r>
              <a:rPr lang="en-US" altLang="zh-CN" dirty="0"/>
              <a:t>Vector-DB</a:t>
            </a:r>
            <a:r>
              <a:rPr lang="zh-CN" altLang="en-US" dirty="0"/>
              <a:t> 搜索算法，还没有讨论如何衡量向量相似性。相似性搜索中，需要计算两向量间距离，根据距离来判断其相似度。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如何计算向量在高维空间距离呢？三种常见相似度算法：欧几里德距离、余弦相似度、点积相似度。</a:t>
            </a:r>
          </a:p>
        </p:txBody>
      </p:sp>
    </p:spTree>
    <p:extLst>
      <p:ext uri="{BB962C8B-B14F-4D97-AF65-F5344CB8AC3E}">
        <p14:creationId xmlns:p14="http://schemas.microsoft.com/office/powerpoint/2010/main" val="306099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0CDB39-43F0-8E4E-9200-B2010A7BD4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相似性度量</a:t>
            </a:r>
            <a:endParaRPr lang="en-US" altLang="zh-CN" dirty="0"/>
          </a:p>
          <a:p>
            <a:r>
              <a:rPr lang="en-US" altLang="zh-CN" sz="8600" dirty="0"/>
              <a:t>Similarity Metrics</a:t>
            </a:r>
          </a:p>
        </p:txBody>
      </p:sp>
    </p:spTree>
    <p:extLst>
      <p:ext uri="{BB962C8B-B14F-4D97-AF65-F5344CB8AC3E}">
        <p14:creationId xmlns:p14="http://schemas.microsoft.com/office/powerpoint/2010/main" val="2011452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39E17DEA-6B72-9F4E-898C-0CCDE957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向量相似度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CE17586-86C7-724D-A3CB-3F6866A3C3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相似度度量：</a:t>
            </a:r>
            <a:r>
              <a:rPr lang="zh-CN" altLang="en-US" dirty="0"/>
              <a:t>用于衡量向量间相似性。好的距离度量方法可以显著提高向量分类和聚类性能。</a:t>
            </a:r>
            <a:endParaRPr lang="en-US" altLang="zh-CN" dirty="0"/>
          </a:p>
          <a:p>
            <a:r>
              <a:rPr lang="zh-CN" altLang="en-US" dirty="0"/>
              <a:t>计算相似度，常用方法是计算两个向量之间的距离，两个向量间距离越近，则两个向量越相似。</a:t>
            </a:r>
          </a:p>
        </p:txBody>
      </p:sp>
    </p:spTree>
    <p:extLst>
      <p:ext uri="{BB962C8B-B14F-4D97-AF65-F5344CB8AC3E}">
        <p14:creationId xmlns:p14="http://schemas.microsoft.com/office/powerpoint/2010/main" val="1074897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39E17DEA-6B72-9F4E-898C-0CCDE957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向量相似度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CE17586-86C7-724D-A3CB-3F6866A3C3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相似度度量：</a:t>
            </a:r>
            <a:r>
              <a:rPr lang="zh-CN" altLang="en-US" dirty="0"/>
              <a:t>用于衡量向量间相似性。好的距离度量方法可以显著提高向量分类和聚类性能。</a:t>
            </a:r>
            <a:endParaRPr lang="en-US" altLang="zh-CN" dirty="0"/>
          </a:p>
          <a:p>
            <a:endParaRPr lang="en-US" altLang="zh-CN" b="1" dirty="0"/>
          </a:p>
          <a:p>
            <a:r>
              <a:rPr lang="zh-CN" altLang="en-US" b="1" dirty="0"/>
              <a:t>浮点 </a:t>
            </a:r>
            <a:r>
              <a:rPr lang="en-US" altLang="zh-CN" b="1" dirty="0"/>
              <a:t>Embedding</a:t>
            </a:r>
            <a:r>
              <a:rPr lang="zh-CN" altLang="en-US" dirty="0"/>
              <a:t>，通常使用欧氏距离和内积：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b="1" dirty="0"/>
              <a:t>欧氏距离（</a:t>
            </a:r>
            <a:r>
              <a:rPr lang="en-US" altLang="zh-CN" sz="1600" b="1" dirty="0"/>
              <a:t>L2</a:t>
            </a:r>
            <a:r>
              <a:rPr lang="zh-CN" altLang="en-US" sz="1600" b="1" dirty="0"/>
              <a:t>）</a:t>
            </a:r>
            <a:r>
              <a:rPr lang="zh-CN" altLang="en-US" sz="1600" dirty="0"/>
              <a:t>：常用于计算机视觉领域（</a:t>
            </a:r>
            <a:r>
              <a:rPr lang="en-US" altLang="zh-CN" sz="1600" dirty="0"/>
              <a:t>CV</a:t>
            </a:r>
            <a:r>
              <a:rPr lang="zh-CN" altLang="en-US" sz="1600" dirty="0"/>
              <a:t>）。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b="1" dirty="0"/>
              <a:t>余弦（</a:t>
            </a:r>
            <a:r>
              <a:rPr lang="en-US" altLang="zh-CN" sz="1600" b="1" dirty="0"/>
              <a:t>Cos</a:t>
            </a:r>
            <a:r>
              <a:rPr lang="zh-CN" altLang="en-US" sz="1600" b="1" dirty="0"/>
              <a:t>）</a:t>
            </a:r>
            <a:r>
              <a:rPr lang="zh-CN" altLang="en-US" sz="1600" dirty="0"/>
              <a:t>：常用于自然语言处理领域（</a:t>
            </a:r>
            <a:r>
              <a:rPr lang="en-US" altLang="zh-CN" sz="1600" dirty="0"/>
              <a:t>NLP</a:t>
            </a:r>
            <a:r>
              <a:rPr lang="zh-CN" altLang="en-US" sz="1600" dirty="0"/>
              <a:t>）。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b="1" dirty="0"/>
              <a:t>内积（</a:t>
            </a:r>
            <a:r>
              <a:rPr lang="en-US" altLang="zh-CN" sz="1600" b="1" dirty="0"/>
              <a:t>IP</a:t>
            </a:r>
            <a:r>
              <a:rPr lang="zh-CN" altLang="en-US" sz="1600" b="1" dirty="0"/>
              <a:t>）</a:t>
            </a:r>
            <a:r>
              <a:rPr lang="zh-CN" altLang="en-US" sz="1600" dirty="0"/>
              <a:t>：常用于自然语言处理领域（</a:t>
            </a:r>
            <a:r>
              <a:rPr lang="en-US" altLang="zh-CN" sz="1600" dirty="0"/>
              <a:t>NLP</a:t>
            </a:r>
            <a:r>
              <a:rPr lang="zh-CN" altLang="en-US" sz="1600" dirty="0"/>
              <a:t>）。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520472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39E17DEA-6B72-9F4E-898C-0CCDE957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向量相似度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CE17586-86C7-724D-A3CB-3F6866A3C3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相似度度量：</a:t>
            </a:r>
            <a:r>
              <a:rPr lang="zh-CN" altLang="en-US" dirty="0"/>
              <a:t>用于衡量向量间相似性。好的距离度量方法可以显著提高向量分类和聚类性能。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二元 </a:t>
            </a:r>
            <a:r>
              <a:rPr lang="en-US" altLang="zh-CN" b="1" dirty="0"/>
              <a:t>Embedding</a:t>
            </a:r>
            <a:r>
              <a:rPr lang="zh-CN" altLang="en-US" dirty="0"/>
              <a:t>，广泛使用度量标准：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b="1" dirty="0"/>
              <a:t>哈明距离</a:t>
            </a:r>
            <a:r>
              <a:rPr lang="zh-CN" altLang="en-US" sz="1600" dirty="0"/>
              <a:t>：常用于自然语言处理领域（</a:t>
            </a:r>
            <a:r>
              <a:rPr lang="en-US" altLang="zh-CN" sz="1600" dirty="0"/>
              <a:t>NLP</a:t>
            </a:r>
            <a:r>
              <a:rPr lang="zh-CN" altLang="en-US" sz="1600" dirty="0"/>
              <a:t>） 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b="1" dirty="0"/>
              <a:t>杰卡德距离</a:t>
            </a:r>
            <a:r>
              <a:rPr lang="zh-CN" altLang="en-US" sz="1600" dirty="0"/>
              <a:t>：常用于分子相似性搜索领域。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b="1" dirty="0"/>
              <a:t>塔尼莫托距离</a:t>
            </a:r>
            <a:r>
              <a:rPr lang="zh-CN" altLang="en-US" sz="1600" dirty="0"/>
              <a:t>：常用于分子相似性搜索领域。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b="1" dirty="0"/>
              <a:t>超结构距离</a:t>
            </a:r>
            <a:r>
              <a:rPr lang="zh-CN" altLang="en-US" sz="1600" dirty="0"/>
              <a:t>：常用于搜索分子的类似超结构。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b="1" dirty="0"/>
              <a:t>亚结构距离</a:t>
            </a:r>
            <a:r>
              <a:rPr lang="zh-CN" altLang="en-US" sz="1600" dirty="0"/>
              <a:t>：常用于搜索分子的类似亚结构。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1206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29969</TotalTime>
  <Words>1928</Words>
  <Application>Microsoft Macintosh PowerPoint</Application>
  <PresentationFormat>自定义</PresentationFormat>
  <Paragraphs>191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数据处理之向量数据库</vt:lpstr>
      <vt:lpstr>大模型系列 – 数据处理之向量数据库</vt:lpstr>
      <vt:lpstr>思考</vt:lpstr>
      <vt:lpstr>PowerPoint 演示文稿</vt:lpstr>
      <vt:lpstr>向量相似度</vt:lpstr>
      <vt:lpstr>向量相似度</vt:lpstr>
      <vt:lpstr>向量相似度</vt:lpstr>
      <vt:lpstr>Euclidean Distance 欧几里得距离</vt:lpstr>
      <vt:lpstr>Euclidean Distance 欧几里得距离</vt:lpstr>
      <vt:lpstr>Cosine Similarity 余弦相似度</vt:lpstr>
      <vt:lpstr>Cosine Similarity 余弦相似度</vt:lpstr>
      <vt:lpstr>Dot product Similarity 点积相似度</vt:lpstr>
      <vt:lpstr>Dot product Similarity 点积相似度</vt:lpstr>
      <vt:lpstr>PowerPoint 演示文稿</vt:lpstr>
      <vt:lpstr>why Filtering ?</vt:lpstr>
      <vt:lpstr>Indexing</vt:lpstr>
      <vt:lpstr>过滤方式</vt:lpstr>
      <vt:lpstr>过滤方式</vt:lpstr>
      <vt:lpstr>过滤方式</vt:lpstr>
      <vt:lpstr>More…</vt:lpstr>
      <vt:lpstr>Reference 引用&amp;参考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9837</cp:revision>
  <cp:lastPrinted>2023-09-08T09:14:01Z</cp:lastPrinted>
  <dcterms:created xsi:type="dcterms:W3CDTF">2020-08-28T08:44:19Z</dcterms:created>
  <dcterms:modified xsi:type="dcterms:W3CDTF">2024-02-07T16:11:36Z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